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652" r:id="rId2"/>
    <p:sldId id="654" r:id="rId3"/>
    <p:sldId id="649" r:id="rId4"/>
    <p:sldId id="650" r:id="rId5"/>
    <p:sldId id="610" r:id="rId6"/>
    <p:sldId id="611" r:id="rId7"/>
    <p:sldId id="612" r:id="rId8"/>
    <p:sldId id="613" r:id="rId9"/>
    <p:sldId id="614" r:id="rId10"/>
    <p:sldId id="619" r:id="rId11"/>
    <p:sldId id="616" r:id="rId12"/>
    <p:sldId id="620" r:id="rId13"/>
    <p:sldId id="617" r:id="rId14"/>
    <p:sldId id="621" r:id="rId15"/>
    <p:sldId id="618" r:id="rId16"/>
    <p:sldId id="622" r:id="rId17"/>
    <p:sldId id="615" r:id="rId18"/>
    <p:sldId id="623" r:id="rId19"/>
    <p:sldId id="624" r:id="rId20"/>
    <p:sldId id="625" r:id="rId21"/>
    <p:sldId id="655" r:id="rId22"/>
    <p:sldId id="626" r:id="rId23"/>
    <p:sldId id="627" r:id="rId24"/>
    <p:sldId id="628" r:id="rId25"/>
    <p:sldId id="630" r:id="rId26"/>
    <p:sldId id="629" r:id="rId27"/>
    <p:sldId id="631" r:id="rId28"/>
    <p:sldId id="651" r:id="rId29"/>
    <p:sldId id="632" r:id="rId30"/>
    <p:sldId id="633" r:id="rId31"/>
    <p:sldId id="634" r:id="rId32"/>
    <p:sldId id="656" r:id="rId33"/>
    <p:sldId id="635" r:id="rId34"/>
    <p:sldId id="636" r:id="rId35"/>
    <p:sldId id="637" r:id="rId36"/>
    <p:sldId id="638" r:id="rId37"/>
    <p:sldId id="639" r:id="rId38"/>
    <p:sldId id="640" r:id="rId39"/>
    <p:sldId id="641" r:id="rId40"/>
    <p:sldId id="642" r:id="rId41"/>
    <p:sldId id="657" r:id="rId42"/>
    <p:sldId id="643" r:id="rId43"/>
    <p:sldId id="644" r:id="rId44"/>
    <p:sldId id="653" r:id="rId45"/>
    <p:sldId id="646" r:id="rId46"/>
    <p:sldId id="647" r:id="rId47"/>
    <p:sldId id="658" r:id="rId48"/>
    <p:sldId id="609" r:id="rId49"/>
    <p:sldId id="64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B1B"/>
    <a:srgbClr val="0432FF"/>
    <a:srgbClr val="F62222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2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1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08</a:t>
            </a:r>
            <a:r>
              <a:rPr lang="zh-TW" altLang="en-US" dirty="0"/>
              <a:t>章　系統平台之未來發展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77EE21-EEBF-5A46-BD61-7138A49C0969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413C4F-8978-2949-A266-8F8A1B9E6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05200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/>
          </a:bodyPr>
          <a:lstStyle/>
          <a:p>
            <a:r>
              <a:rPr lang="zh-TW" altLang="en-US" dirty="0"/>
              <a:t>人工智慧</a:t>
            </a:r>
            <a:r>
              <a:rPr lang="en-US" altLang="zh-TW" dirty="0"/>
              <a:t>(</a:t>
            </a:r>
            <a:r>
              <a:rPr lang="en" altLang="zh-TW" dirty="0"/>
              <a:t>Artificial Intelligence</a:t>
            </a:r>
            <a:r>
              <a:rPr lang="en-US" altLang="zh-TW" dirty="0"/>
              <a:t>,</a:t>
            </a:r>
            <a:r>
              <a:rPr lang="en" altLang="zh-TW" dirty="0"/>
              <a:t>AI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：希望電腦或機器，能夠完成具有人類智慧才能達成的事情</a:t>
            </a:r>
            <a:r>
              <a:rPr lang="en-US" altLang="zh-TW" dirty="0"/>
              <a:t>(</a:t>
            </a:r>
            <a:r>
              <a:rPr lang="zh-TW" altLang="en-US" dirty="0"/>
              <a:t>目標，不是方法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>
                <a:solidFill>
                  <a:srgbClr val="FF0000"/>
                </a:solidFill>
              </a:rPr>
              <a:t>機器學習</a:t>
            </a:r>
            <a:r>
              <a:rPr lang="zh-TW" altLang="en-US" dirty="0"/>
              <a:t>（</a:t>
            </a:r>
            <a:r>
              <a:rPr lang="en" altLang="zh-TW" dirty="0"/>
              <a:t>Machine Learning</a:t>
            </a:r>
            <a:r>
              <a:rPr lang="zh-TW" altLang="en" dirty="0"/>
              <a:t>）：</a:t>
            </a:r>
            <a:r>
              <a:rPr lang="zh-TW" altLang="en-US" dirty="0"/>
              <a:t>讓機器自動學習，從人工給予的資料中找到規則，進而擁有預測、分類等能力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深度學習</a:t>
            </a:r>
            <a:r>
              <a:rPr lang="zh-TW" altLang="en-US" dirty="0"/>
              <a:t>（</a:t>
            </a:r>
            <a:r>
              <a:rPr lang="en" altLang="zh-TW" dirty="0"/>
              <a:t>Deep Learning</a:t>
            </a:r>
            <a:r>
              <a:rPr lang="zh-TW" altLang="en" dirty="0"/>
              <a:t>）：</a:t>
            </a:r>
            <a:r>
              <a:rPr lang="zh-TW" altLang="en-US" dirty="0"/>
              <a:t>是機器學習的一個分支，主要是訓練能力更強的模型，使機器的學習效果更好，提高精準度。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5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人工智慧發展的三波熱潮－第一波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C4A12D2-EDC2-484C-A092-23808E2A7E2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69210"/>
            <a:ext cx="8153400" cy="41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演進的第一階段：黎明期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A051243-1750-954F-A6B8-E61F1D6170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1504" y="1412875"/>
            <a:ext cx="695594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2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人工智慧發展的三波熱潮－第二波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F607BE-82BC-8D42-83C1-480D8EFBD1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69447"/>
            <a:ext cx="8153400" cy="31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演進的第二階段：機器學習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A4619B-142C-AD4E-8326-D954ED1B04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4756" y="1412875"/>
            <a:ext cx="726943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1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人工智慧發展的三波熱潮－第三波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9366952-9C5A-4043-8372-816F966154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25183"/>
            <a:ext cx="8153400" cy="47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AI</a:t>
            </a:r>
            <a:r>
              <a:rPr lang="zh-TW" altLang="en-US" b="0" dirty="0"/>
              <a:t>演進的第三階段：深度學習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8C6C519-DC23-F044-8CB2-8595909645E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3942" y="1412875"/>
            <a:ext cx="705106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人工智慧發展的三波熱潮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109964-2143-9F48-A49E-BE76EDB4A6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6" y="1451395"/>
            <a:ext cx="2444351" cy="4824000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E26D50-6112-5741-95AD-225163DB7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07" y="1464128"/>
            <a:ext cx="2559600" cy="48244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FF7CE6-DB17-C541-AD38-2935D7207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07" y="1463751"/>
            <a:ext cx="2710800" cy="48247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9A7874-BCBC-1649-970C-4C5F10148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6344846"/>
            <a:ext cx="85344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類神經網路</a:t>
            </a:r>
            <a:r>
              <a:rPr lang="en-US" altLang="zh-TW" sz="3200" dirty="0"/>
              <a:t>(</a:t>
            </a:r>
            <a:r>
              <a:rPr lang="en" altLang="zh-TW" sz="3200" dirty="0"/>
              <a:t>Artificial Neural Network</a:t>
            </a:r>
            <a:r>
              <a:rPr lang="en-US" altLang="zh-TW" sz="3200" dirty="0"/>
              <a:t>,</a:t>
            </a:r>
            <a:r>
              <a:rPr lang="zh-TW" altLang="en-US" sz="3200" dirty="0"/>
              <a:t> </a:t>
            </a:r>
            <a:r>
              <a:rPr lang="en" altLang="zh-TW" sz="3200" dirty="0"/>
              <a:t>ANN</a:t>
            </a:r>
            <a:r>
              <a:rPr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感知器</a:t>
            </a:r>
            <a:r>
              <a:rPr lang="zh-TW" altLang="en-US" dirty="0"/>
              <a:t>：模擬生物神經細胞模型的演算法</a:t>
            </a:r>
            <a:endParaRPr lang="en-US" altLang="zh-TW" dirty="0"/>
          </a:p>
          <a:p>
            <a:pPr lvl="1"/>
            <a:r>
              <a:rPr lang="zh-TW" altLang="en-US" dirty="0"/>
              <a:t>左邊有三個神經細胞傳遞訊息給右邊一個神經細胞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ED54FA-B53D-0048-B531-4B4BC7E2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2655928" cy="2776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D028A0-4AD6-8845-9C38-98C3F353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248400"/>
            <a:ext cx="2794000" cy="406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F19601-1162-6142-BEBA-C68B0917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63" y="2971800"/>
            <a:ext cx="447821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感知器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zh-TW" altLang="en-US" dirty="0"/>
              <a:t>分別為 </a:t>
            </a:r>
            <a:r>
              <a:rPr lang="en" altLang="zh-TW" dirty="0"/>
              <a:t>x</a:t>
            </a:r>
            <a:r>
              <a:rPr lang="zh-TW" altLang="en" dirty="0"/>
              <a:t>、</a:t>
            </a:r>
            <a:r>
              <a:rPr lang="en" altLang="zh-TW" dirty="0"/>
              <a:t>y</a:t>
            </a:r>
            <a:r>
              <a:rPr lang="zh-TW" altLang="en" dirty="0"/>
              <a:t>、</a:t>
            </a:r>
            <a:r>
              <a:rPr lang="en" altLang="zh-TW" dirty="0"/>
              <a:t>z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權重值</a:t>
            </a:r>
            <a:r>
              <a:rPr lang="zh-TW" altLang="en-US" dirty="0"/>
              <a:t>分別為 </a:t>
            </a:r>
            <a:r>
              <a:rPr lang="en" altLang="zh-TW" dirty="0"/>
              <a:t>a</a:t>
            </a:r>
            <a:r>
              <a:rPr lang="zh-TW" altLang="en" dirty="0"/>
              <a:t>、</a:t>
            </a:r>
            <a:r>
              <a:rPr lang="en" altLang="zh-TW" dirty="0"/>
              <a:t>b</a:t>
            </a:r>
            <a:r>
              <a:rPr lang="zh-TW" altLang="en" dirty="0"/>
              <a:t>、</a:t>
            </a:r>
            <a:r>
              <a:rPr lang="en" altLang="zh-TW" dirty="0"/>
              <a:t>c</a:t>
            </a:r>
          </a:p>
          <a:p>
            <a:r>
              <a:rPr lang="zh-TW" altLang="en-US" dirty="0"/>
              <a:t>權重以及臨界值是經驗</a:t>
            </a:r>
            <a:r>
              <a:rPr lang="zh-TW" altLang="en-US" dirty="0">
                <a:solidFill>
                  <a:srgbClr val="FF0000"/>
                </a:solidFill>
              </a:rPr>
              <a:t>學習</a:t>
            </a:r>
            <a:r>
              <a:rPr lang="zh-TW" altLang="en-US" dirty="0"/>
              <a:t>得來的數字</a:t>
            </a:r>
          </a:p>
          <a:p>
            <a:endParaRPr lang="zh-TW" altLang="en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A6B5BD-B69E-5042-A934-39C0AF99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96155"/>
            <a:ext cx="2655928" cy="27760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741283-EBBB-4C4F-815E-4F367502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375400"/>
            <a:ext cx="2794000" cy="406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D8F9208-EC74-1B48-A80C-D69F2E923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63" y="3319955"/>
            <a:ext cx="447821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7751B-35A7-024D-927B-AD2DE0C3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　系統平台之未來發展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E3FDF7-E0BE-A74D-AADD-8D57A570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25523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21B9A8E3-AD67-3F40-BA1D-C01FE231C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048000"/>
            <a:ext cx="12554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當下的時間</a:t>
            </a:r>
            <a:r>
              <a:rPr lang="zh-TW" altLang="zh-TW" sz="1400" dirty="0">
                <a:solidFill>
                  <a:srgbClr val="EB1B1B"/>
                </a:solidFill>
              </a:rPr>
              <a:t>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89B82AB-E9C9-0E45-8EB4-1A1EBD2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6249523"/>
            <a:ext cx="1066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E4FD5204-6FA7-174D-B592-A102F4C8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536141"/>
            <a:ext cx="12618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返家的路線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D61A62C4-D258-C746-B7F8-4E9D197BE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3994708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計算機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A9288860-F14F-AA4D-BA23-E1B9F1D98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087" y="4447307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當地的天氣預測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0AB0E0B7-CB5F-F24C-96EE-028357C0B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675" y="4995446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dirty="0">
                <a:solidFill>
                  <a:srgbClr val="EB1B1B"/>
                </a:solidFill>
              </a:rPr>
              <a:t>「牙買加閃電」波特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6B5BFA1-8B92-C648-8109-7893A0FFF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感知器模型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我們把</a:t>
            </a:r>
            <a:r>
              <a:rPr lang="zh-TW" altLang="en-US" dirty="0">
                <a:solidFill>
                  <a:srgbClr val="FF0000"/>
                </a:solidFill>
              </a:rPr>
              <a:t>感知器模型</a:t>
            </a:r>
            <a:r>
              <a:rPr lang="zh-TW" altLang="en-US" dirty="0"/>
              <a:t>表示為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E9412C-2A96-9D47-B823-1A18A616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98" y="3193508"/>
            <a:ext cx="6845300" cy="1193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1E8DEB-165A-A441-8B93-8FAB2111EA8C}"/>
              </a:ext>
            </a:extLst>
          </p:cNvPr>
          <p:cNvSpPr/>
          <p:nvPr/>
        </p:nvSpPr>
        <p:spPr>
          <a:xfrm>
            <a:off x="2133600" y="5105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" pitchFamily="2" charset="0"/>
              </a:rPr>
              <a:t>1957</a:t>
            </a:r>
            <a:r>
              <a:rPr lang="zh-TW" altLang="en-US" dirty="0">
                <a:latin typeface="Helvetica" pitchFamily="2" charset="0"/>
              </a:rPr>
              <a:t>年法蘭克 羅森布拉特（</a:t>
            </a:r>
            <a:r>
              <a:rPr lang="en" altLang="zh-TW" dirty="0">
                <a:latin typeface="Times" pitchFamily="2" charset="0"/>
              </a:rPr>
              <a:t>Frank Rosenblatt</a:t>
            </a:r>
            <a:r>
              <a:rPr lang="zh-TW" altLang="en" dirty="0">
                <a:latin typeface="Helvetica" pitchFamily="2" charset="0"/>
              </a:rPr>
              <a:t>）</a:t>
            </a:r>
            <a:r>
              <a:rPr lang="zh-TW" altLang="en-US" dirty="0">
                <a:latin typeface="Helvetica" pitchFamily="2" charset="0"/>
              </a:rPr>
              <a:t>提出感知器的構想</a:t>
            </a:r>
            <a:endParaRPr lang="zh-TW" altLang="en-US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9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ED73F-A112-8641-8225-67000755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3A5102-C5E3-524F-A006-9CDC5E9A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262"/>
            <a:ext cx="9144000" cy="3455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041B5-A45A-4C42-A0E7-51888F50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3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類神經網路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DAC36C4-0F74-BD48-AACE-F013250EA2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96925" y="2135981"/>
            <a:ext cx="7785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分為「</a:t>
            </a:r>
            <a:r>
              <a:rPr lang="zh-TW" altLang="en-US" dirty="0">
                <a:solidFill>
                  <a:srgbClr val="FF0000"/>
                </a:solidFill>
              </a:rPr>
              <a:t>訓練</a:t>
            </a:r>
            <a:r>
              <a:rPr lang="zh-TW" altLang="en-US" dirty="0"/>
              <a:t>」及「</a:t>
            </a:r>
            <a:r>
              <a:rPr lang="zh-TW" altLang="en-US" dirty="0">
                <a:solidFill>
                  <a:srgbClr val="FF0000"/>
                </a:solidFill>
              </a:rPr>
              <a:t>測試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例如：我們將產生「分辨貓、狗的類神經網路」的過程分為訓練和測試兩個程序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916D91-42D4-5549-B680-5482FB06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36203"/>
            <a:ext cx="688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深度學習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2006</a:t>
            </a:r>
            <a:r>
              <a:rPr lang="zh-TW" altLang="en-US" dirty="0"/>
              <a:t>年，辛頓</a:t>
            </a:r>
            <a:r>
              <a:rPr lang="en-US" altLang="zh-TW" dirty="0"/>
              <a:t>(</a:t>
            </a:r>
            <a:r>
              <a:rPr lang="en" altLang="zh-TW" dirty="0"/>
              <a:t>Hinton</a:t>
            </a:r>
            <a:r>
              <a:rPr lang="en-US" altLang="zh-TW" dirty="0"/>
              <a:t>)</a:t>
            </a:r>
            <a:r>
              <a:rPr lang="zh-TW" altLang="en-US" dirty="0"/>
              <a:t>提出新的類神經網路演算法；稱為「</a:t>
            </a:r>
            <a:r>
              <a:rPr lang="zh-TW" altLang="en-US" dirty="0">
                <a:solidFill>
                  <a:srgbClr val="FF0000"/>
                </a:solidFill>
              </a:rPr>
              <a:t>深度學習</a:t>
            </a:r>
            <a:r>
              <a:rPr lang="zh-TW" altLang="en-US" dirty="0"/>
              <a:t>」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2012</a:t>
            </a:r>
            <a:r>
              <a:rPr lang="zh-TW" altLang="en-US" dirty="0"/>
              <a:t>年辛頓採用</a:t>
            </a:r>
            <a:r>
              <a:rPr lang="en" altLang="zh-TW" dirty="0">
                <a:solidFill>
                  <a:srgbClr val="FF0000"/>
                </a:solidFill>
              </a:rPr>
              <a:t>GPU</a:t>
            </a:r>
            <a:r>
              <a:rPr lang="zh-TW" altLang="en" dirty="0"/>
              <a:t>，</a:t>
            </a:r>
            <a:r>
              <a:rPr lang="zh-TW" altLang="en-US" dirty="0"/>
              <a:t>加快學習的運算，同時，有</a:t>
            </a:r>
            <a:r>
              <a:rPr lang="zh-TW" altLang="en-US" dirty="0">
                <a:solidFill>
                  <a:srgbClr val="FF0000"/>
                </a:solidFill>
              </a:rPr>
              <a:t>大量的資料</a:t>
            </a:r>
            <a:r>
              <a:rPr lang="zh-TW" altLang="en-US" dirty="0"/>
              <a:t>可用來訓練深度學習的模型；電腦的學習效果也就更好了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25954E-72C5-9D43-8772-0475ED8B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67000"/>
            <a:ext cx="678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2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目前發展的人工智慧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2004A7-A0D1-9942-A976-C0C593CE33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419188"/>
            <a:ext cx="7696200" cy="49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4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人工智慧的發展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具特定功能的人工智慧，又稱為「</a:t>
            </a:r>
            <a:r>
              <a:rPr lang="zh-TW" altLang="en-US" dirty="0">
                <a:solidFill>
                  <a:srgbClr val="FF0000"/>
                </a:solidFill>
              </a:rPr>
              <a:t>弱人工智慧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目前人工智慧的發展都是單一功能的人工智慧</a:t>
            </a:r>
            <a:endParaRPr lang="en-US" altLang="zh-TW" dirty="0"/>
          </a:p>
          <a:p>
            <a:pPr lvl="1"/>
            <a:r>
              <a:rPr lang="zh-TW" altLang="en-US" dirty="0"/>
              <a:t>例如：語音助理、人臉識別、語文翻譯、自動駕駛、推薦系統</a:t>
            </a:r>
          </a:p>
          <a:p>
            <a:r>
              <a:rPr lang="zh-TW" altLang="en-US" dirty="0"/>
              <a:t>具備與人類同等智慧的通用人工智慧，又稱為「</a:t>
            </a:r>
            <a:r>
              <a:rPr lang="zh-TW" altLang="en-US" dirty="0">
                <a:solidFill>
                  <a:srgbClr val="FF0000"/>
                </a:solidFill>
              </a:rPr>
              <a:t>強人工智慧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未來將會看到人工智慧朝向通用人工智慧</a:t>
            </a:r>
            <a:endParaRPr lang="en-US" altLang="zh-TW" dirty="0"/>
          </a:p>
          <a:p>
            <a:pPr lvl="1"/>
            <a:r>
              <a:rPr lang="zh-TW" altLang="en-US" dirty="0"/>
              <a:t>例如：天氣預測、地震預測、宇宙模擬等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760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實例演練－深度學習的體驗 </a:t>
            </a:r>
            <a:r>
              <a:rPr lang="en-US" altLang="zh-TW" dirty="0"/>
              <a:t>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2543174"/>
            <a:ext cx="8153400" cy="3694137"/>
          </a:xfrm>
        </p:spPr>
        <p:txBody>
          <a:bodyPr/>
          <a:lstStyle/>
          <a:p>
            <a:r>
              <a:rPr lang="zh-TW" altLang="en-US" b="0" dirty="0"/>
              <a:t>體驗利用深度學習，對照片進行人臉表情辨別及藝術</a:t>
            </a:r>
            <a:r>
              <a:rPr lang="en-US" altLang="zh-TW" b="0" dirty="0"/>
              <a:t>7</a:t>
            </a:r>
            <a:r>
              <a:rPr lang="zh-TW" altLang="en-US" b="0" dirty="0"/>
              <a:t>風格轉換的範例：深度</a:t>
            </a:r>
            <a:r>
              <a:rPr lang="en-US" altLang="zh-TW" b="0" dirty="0"/>
              <a:t>AI</a:t>
            </a:r>
            <a:r>
              <a:rPr lang="zh-TW" altLang="en-US" b="0" dirty="0"/>
              <a:t>（</a:t>
            </a:r>
            <a:r>
              <a:rPr lang="en-US" altLang="zh-TW" b="0" dirty="0"/>
              <a:t>Deep AI</a:t>
            </a:r>
            <a:r>
              <a:rPr lang="zh-TW" altLang="en-US" b="0" dirty="0"/>
              <a:t>）。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309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實例演練－深度學習的體驗 </a:t>
            </a:r>
            <a:r>
              <a:rPr lang="en-US" altLang="zh-TW" dirty="0"/>
              <a:t>(2/5)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5026152" cy="4824536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</a:t>
            </a:r>
            <a:r>
              <a:rPr lang="en-US" altLang="zh-TW" dirty="0"/>
              <a:t> </a:t>
            </a:r>
            <a:r>
              <a:rPr lang="zh-TW" altLang="en-US" b="0" dirty="0"/>
              <a:t>連結</a:t>
            </a:r>
            <a:r>
              <a:rPr lang="en-US" altLang="zh-TW" b="0" dirty="0"/>
              <a:t>http://deepai.org</a:t>
            </a:r>
            <a:r>
              <a:rPr lang="zh-TW" altLang="en-US" b="0" dirty="0"/>
              <a:t>網站，體驗臉部表情識別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找到「</a:t>
            </a:r>
            <a:r>
              <a:rPr lang="en-US" altLang="zh-TW" b="0" dirty="0"/>
              <a:t>Computer Vision API</a:t>
            </a:r>
            <a:r>
              <a:rPr lang="zh-TW" altLang="en-US" b="0" dirty="0"/>
              <a:t>」分類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選擇「臉部表情識別」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69860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4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實例演練－深度學習的體驗 </a:t>
            </a:r>
            <a:r>
              <a:rPr lang="en-US" altLang="zh-TW" dirty="0"/>
              <a:t>(3/5)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3654552" cy="4824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上傳一張照片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框出臉部位置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辨別情緒為</a:t>
            </a:r>
            <a:br>
              <a:rPr lang="en-US" altLang="zh-TW" b="0" dirty="0"/>
            </a:br>
            <a:r>
              <a:rPr lang="en-US" altLang="zh-TW" b="0" dirty="0"/>
              <a:t>    happy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66091"/>
            <a:ext cx="5391149" cy="418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9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　系統平台之未來發展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Google</a:t>
            </a:r>
            <a:r>
              <a:rPr lang="zh-TW" altLang="en-US" b="0" dirty="0"/>
              <a:t>用戶每天在「雲端」留下大量的資料，例如：搜尋的關鍵字、走訪地點的</a:t>
            </a:r>
            <a:r>
              <a:rPr lang="en-US" altLang="zh-TW" b="0" dirty="0"/>
              <a:t>GPS</a:t>
            </a:r>
            <a:r>
              <a:rPr lang="zh-TW" altLang="en-US" b="0" dirty="0"/>
              <a:t>資料、</a:t>
            </a:r>
            <a:r>
              <a:rPr lang="en-US" altLang="zh-TW" b="0" dirty="0"/>
              <a:t>YouTube</a:t>
            </a:r>
            <a:r>
              <a:rPr lang="zh-TW" altLang="en-US" b="0" dirty="0"/>
              <a:t>觀看紀錄、點擊過的廣告等等</a:t>
            </a:r>
            <a:endParaRPr lang="en-US" altLang="zh-TW" b="0" dirty="0"/>
          </a:p>
          <a:p>
            <a:r>
              <a:rPr lang="zh-TW" altLang="en-US" b="0" dirty="0"/>
              <a:t>這些大量的資料也間接幫助</a:t>
            </a:r>
            <a:r>
              <a:rPr lang="en-US" altLang="zh-TW" b="0" dirty="0"/>
              <a:t>Google</a:t>
            </a:r>
            <a:r>
              <a:rPr lang="zh-TW" altLang="en-US" b="0" dirty="0"/>
              <a:t>，發展出使用「巨量資料」與「人工智慧」等相關技術的服務平台。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801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實例演練－深度學習的體驗 </a:t>
            </a:r>
            <a:r>
              <a:rPr lang="en-US" altLang="zh-TW" dirty="0"/>
              <a:t>(4/5)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4492752" cy="4824536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</a:t>
            </a:r>
            <a:r>
              <a:rPr lang="en-US" altLang="zh-TW" dirty="0"/>
              <a:t> </a:t>
            </a:r>
            <a:r>
              <a:rPr lang="zh-TW" altLang="en-US" b="0" dirty="0"/>
              <a:t>連結</a:t>
            </a:r>
            <a:r>
              <a:rPr lang="en-US" altLang="zh-TW" b="0" dirty="0"/>
              <a:t>http://deepai.org</a:t>
            </a:r>
            <a:r>
              <a:rPr lang="zh-TW" altLang="en-US" b="0" dirty="0"/>
              <a:t>網站，體驗快速風格轉換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找到「</a:t>
            </a:r>
            <a:r>
              <a:rPr lang="en-US" altLang="zh-TW" b="0" dirty="0"/>
              <a:t>Community</a:t>
            </a:r>
            <a:r>
              <a:rPr lang="zh-TW" altLang="en-US" b="0" dirty="0"/>
              <a:t>」</a:t>
            </a:r>
          </a:p>
          <a:p>
            <a:pPr marL="0" indent="0" algn="l">
              <a:buNone/>
            </a:pPr>
            <a:r>
              <a:rPr lang="zh-TW" altLang="en-US" b="0" dirty="0"/>
              <a:t>分類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選擇「快速風格轉換」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34766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094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實例演練－深度學習的體驗 </a:t>
            </a:r>
            <a:r>
              <a:rPr lang="en-US" altLang="zh-TW" dirty="0"/>
              <a:t>(5/5)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52400" y="1412776"/>
            <a:ext cx="3048000" cy="48245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結果</a:t>
            </a:r>
          </a:p>
          <a:p>
            <a:pPr marL="717550" lvl="1" indent="-398463">
              <a:buNone/>
            </a:pPr>
            <a:r>
              <a:rPr lang="en-US" altLang="zh-TW" dirty="0">
                <a:solidFill>
                  <a:srgbClr val="00B0F0"/>
                </a:solidFill>
              </a:rPr>
              <a:t>a</a:t>
            </a:r>
            <a:r>
              <a:rPr lang="en-US" altLang="zh-TW" dirty="0"/>
              <a:t> </a:t>
            </a:r>
            <a:r>
              <a:rPr lang="zh-TW" altLang="en-US" b="0" dirty="0"/>
              <a:t>指定或上傳一張照片</a:t>
            </a:r>
          </a:p>
          <a:p>
            <a:pPr marL="320040" lvl="1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b</a:t>
            </a:r>
            <a:r>
              <a:rPr lang="en-US" altLang="zh-TW" dirty="0"/>
              <a:t> </a:t>
            </a:r>
            <a:r>
              <a:rPr lang="zh-TW" altLang="en-US" b="0" dirty="0"/>
              <a:t>挑選一種風格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28" y="1447800"/>
            <a:ext cx="5632022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13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3FD617-7649-E04E-BF4F-E296B0A5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8B9D33-158C-2B44-8153-1460AFC2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16" y="0"/>
            <a:ext cx="8555216" cy="6872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32A1D8-516F-BF44-9768-14C9511F2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19" y="1295400"/>
            <a:ext cx="511117" cy="4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8-2</a:t>
            </a:r>
            <a:r>
              <a:rPr lang="zh-TW" altLang="en-US" dirty="0"/>
              <a:t>　雲端運算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雲端運算</a:t>
            </a:r>
            <a:r>
              <a:rPr lang="zh-TW" altLang="en-US" dirty="0"/>
              <a:t>：一群具有高速運算能力及大量儲存空間的電腦，在網路上提供分散式處理服務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538C63-65F3-C944-A583-A5997172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8" y="3276600"/>
            <a:ext cx="834299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F22AE7-0FDA-484A-B734-03CBCE5E21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19225" y="1837531"/>
            <a:ext cx="654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2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資料中心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雲端運算服務供應廠商</a:t>
            </a:r>
            <a:r>
              <a:rPr lang="en-US" altLang="zh-TW" dirty="0"/>
              <a:t>(</a:t>
            </a:r>
            <a:r>
              <a:rPr lang="zh-TW" altLang="en-US" dirty="0"/>
              <a:t>如亞馬遜</a:t>
            </a:r>
            <a:r>
              <a:rPr lang="en" altLang="zh-TW" dirty="0"/>
              <a:t>Amazon</a:t>
            </a:r>
            <a:r>
              <a:rPr lang="zh-TW" altLang="en" dirty="0"/>
              <a:t>、</a:t>
            </a:r>
            <a:r>
              <a:rPr lang="zh-TW" altLang="en-US" dirty="0"/>
              <a:t>微軟</a:t>
            </a:r>
            <a:r>
              <a:rPr lang="en" altLang="zh-TW" dirty="0"/>
              <a:t>Microsoft</a:t>
            </a:r>
            <a:r>
              <a:rPr lang="zh-TW" altLang="en" dirty="0"/>
              <a:t>、</a:t>
            </a:r>
            <a:r>
              <a:rPr lang="en" altLang="zh-TW" dirty="0"/>
              <a:t>IBM</a:t>
            </a:r>
            <a:r>
              <a:rPr lang="zh-TW" altLang="en-US" dirty="0"/>
              <a:t>及</a:t>
            </a:r>
            <a:r>
              <a:rPr lang="en" altLang="zh-TW" dirty="0"/>
              <a:t>Google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不斷在全球各地興建資料中心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B01082-502E-3041-A658-2F5B20AC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5" y="3799265"/>
            <a:ext cx="3619335" cy="19044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E11F8E-91D9-7C47-A59F-18EDDC92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814755"/>
            <a:ext cx="5448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92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702FCF-561F-FB43-97E5-A50091CE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雲端運算平台架構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349E56-5936-5A49-97AD-09CF9C30006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3851" y="1905000"/>
            <a:ext cx="6976297" cy="43219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A56E95B-E612-1D42-95AE-0982562B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2" y="1862112"/>
            <a:ext cx="8153400" cy="40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B48B9-0ED7-5B46-9081-A3ADD346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軟體即服務</a:t>
            </a:r>
            <a:r>
              <a:rPr lang="en-US" altLang="zh-TW" sz="3600" dirty="0"/>
              <a:t>(</a:t>
            </a:r>
            <a:r>
              <a:rPr lang="en" altLang="zh-TW" sz="3600" dirty="0"/>
              <a:t>SaaS</a:t>
            </a:r>
            <a:r>
              <a:rPr lang="en-US" altLang="zh-TW" sz="3600" dirty="0"/>
              <a:t>, </a:t>
            </a:r>
            <a:r>
              <a:rPr lang="en" altLang="zh-TW" sz="3600" dirty="0"/>
              <a:t>Software as a Service</a:t>
            </a:r>
            <a:r>
              <a:rPr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B5ACD9-A8EF-A044-8ADB-796A025140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免費使用</a:t>
            </a:r>
            <a:r>
              <a:rPr lang="en" altLang="zh-TW" dirty="0"/>
              <a:t>Google</a:t>
            </a:r>
            <a:r>
              <a:rPr lang="zh-TW" altLang="en-US" dirty="0"/>
              <a:t>文件</a:t>
            </a:r>
            <a:endParaRPr lang="en-US" altLang="zh-TW" dirty="0"/>
          </a:p>
          <a:p>
            <a:r>
              <a:rPr lang="zh-TW" altLang="en-US" dirty="0"/>
              <a:t>向微軟租用</a:t>
            </a:r>
            <a:r>
              <a:rPr lang="en" altLang="zh-TW" dirty="0"/>
              <a:t>MS Office 365</a:t>
            </a:r>
            <a:r>
              <a:rPr lang="zh-TW" altLang="en-US" dirty="0"/>
              <a:t>處理文件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Gmail</a:t>
            </a:r>
            <a:r>
              <a:rPr lang="zh-TW" altLang="en-US" dirty="0"/>
              <a:t>收發郵件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" altLang="zh-TW" dirty="0"/>
              <a:t>YouTube</a:t>
            </a:r>
            <a:r>
              <a:rPr lang="zh-TW" altLang="en-US" dirty="0"/>
              <a:t>上分享自己的影片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Google Drive</a:t>
            </a:r>
            <a:r>
              <a:rPr lang="zh-TW" altLang="en-US" dirty="0"/>
              <a:t>或</a:t>
            </a:r>
            <a:r>
              <a:rPr lang="en" altLang="zh-TW" dirty="0" err="1"/>
              <a:t>DropBox</a:t>
            </a:r>
            <a:r>
              <a:rPr lang="zh-TW" altLang="en-US" dirty="0"/>
              <a:t>等雲端儲存服務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679516-A04D-ED44-B37B-BC6486E2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10" y="4495800"/>
            <a:ext cx="7490208" cy="18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56731-176C-3644-9022-D4CDAF87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平台即服務</a:t>
            </a:r>
            <a:r>
              <a:rPr lang="en-US" altLang="zh-TW" sz="3600" dirty="0"/>
              <a:t>(</a:t>
            </a:r>
            <a:r>
              <a:rPr lang="en" altLang="zh-TW" sz="3600" dirty="0"/>
              <a:t>PaaS, Platform as a Service</a:t>
            </a:r>
            <a:r>
              <a:rPr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2F1EAA-4A7F-F946-9C6F-5CD9EA6C98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開發者選擇</a:t>
            </a:r>
            <a:r>
              <a:rPr lang="en" altLang="zh-TW" dirty="0"/>
              <a:t>Google App Engine</a:t>
            </a:r>
            <a:r>
              <a:rPr lang="zh-TW" altLang="en" dirty="0"/>
              <a:t>（</a:t>
            </a:r>
            <a:r>
              <a:rPr lang="zh-TW" altLang="en-US" dirty="0"/>
              <a:t>應用服務引擎）來開發應用程式</a:t>
            </a:r>
            <a:endParaRPr lang="en-US" altLang="zh-TW" dirty="0"/>
          </a:p>
          <a:p>
            <a:pPr lvl="1"/>
            <a:r>
              <a:rPr lang="zh-TW" altLang="en-US" dirty="0"/>
              <a:t>應用程式是放在</a:t>
            </a:r>
            <a:r>
              <a:rPr lang="en" altLang="zh-TW" dirty="0"/>
              <a:t>Google</a:t>
            </a:r>
            <a:r>
              <a:rPr lang="zh-TW" altLang="en-US" dirty="0"/>
              <a:t>的伺服器上，使用者再透過伺服器來使用應用程式</a:t>
            </a:r>
            <a:endParaRPr lang="en-US" altLang="zh-TW" dirty="0"/>
          </a:p>
          <a:p>
            <a:pPr lvl="1"/>
            <a:r>
              <a:rPr lang="en-US" altLang="zh-TW" dirty="0" err="1"/>
              <a:t>Colab</a:t>
            </a:r>
            <a:r>
              <a:rPr lang="zh-TW" altLang="en-US" dirty="0"/>
              <a:t> 及</a:t>
            </a:r>
            <a:r>
              <a:rPr lang="en-US" altLang="zh-TW" dirty="0" err="1"/>
              <a:t>repl.it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454092-84B8-5245-8D87-2AA32F5D1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4" y="4267200"/>
            <a:ext cx="8539885" cy="17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5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74D6B-093D-9743-B5DB-795E313E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基礎架構即服務</a:t>
            </a:r>
            <a:r>
              <a:rPr lang="en-US" altLang="zh-TW" sz="3200" dirty="0"/>
              <a:t>(</a:t>
            </a:r>
            <a:r>
              <a:rPr lang="en" altLang="zh-TW" sz="3200" dirty="0"/>
              <a:t>IaaS</a:t>
            </a:r>
            <a:r>
              <a:rPr lang="en-US" altLang="zh-TW" sz="3200" dirty="0"/>
              <a:t>, </a:t>
            </a:r>
            <a:r>
              <a:rPr lang="en" altLang="zh-TW" sz="3200" dirty="0"/>
              <a:t>Infrastructure as a Service</a:t>
            </a:r>
            <a:r>
              <a:rPr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DDBB38-8589-9D42-8B69-695FE1196A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提供租用伺服器、作業系統、儲存空間、網路設施</a:t>
            </a:r>
            <a:r>
              <a:rPr lang="en-US" altLang="zh-TW" dirty="0"/>
              <a:t>(</a:t>
            </a:r>
            <a:r>
              <a:rPr lang="zh-TW" altLang="en-US" dirty="0"/>
              <a:t>如防火牆</a:t>
            </a:r>
            <a:r>
              <a:rPr lang="en-US" altLang="zh-TW" dirty="0"/>
              <a:t>)</a:t>
            </a:r>
            <a:endParaRPr lang="en" altLang="zh-TW" dirty="0"/>
          </a:p>
          <a:p>
            <a:pPr lvl="1"/>
            <a:r>
              <a:rPr lang="en" altLang="zh-TW" dirty="0"/>
              <a:t>Google</a:t>
            </a:r>
            <a:r>
              <a:rPr lang="zh-TW" altLang="en-US" dirty="0"/>
              <a:t>的</a:t>
            </a:r>
            <a:r>
              <a:rPr lang="en" altLang="zh-TW" dirty="0"/>
              <a:t>Compute Engine</a:t>
            </a:r>
            <a:r>
              <a:rPr lang="zh-TW" altLang="en" dirty="0"/>
              <a:t>（</a:t>
            </a:r>
            <a:r>
              <a:rPr lang="zh-TW" altLang="en-US" dirty="0"/>
              <a:t>計算引擎）、</a:t>
            </a:r>
            <a:r>
              <a:rPr lang="en" altLang="zh-TW" dirty="0"/>
              <a:t>Amazon</a:t>
            </a:r>
            <a:r>
              <a:rPr lang="zh-TW" altLang="en-US" dirty="0"/>
              <a:t>的</a:t>
            </a:r>
            <a:r>
              <a:rPr lang="en" altLang="zh-TW" dirty="0"/>
              <a:t>EC2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EE5035-499E-E94A-9863-D924D724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1188"/>
            <a:ext cx="7837594" cy="16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8-1</a:t>
            </a:r>
            <a:r>
              <a:rPr lang="zh-TW" altLang="en-US" dirty="0"/>
              <a:t>　人工智慧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人工智慧是一種概念，指的是以電腦程式來實現「機器會思考」或「電腦有智慧」的理念。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159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7216F-53A8-7344-ADF6-FD233CA5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具有巨量資料的智慧雲端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7052A0-48B5-D142-8A6B-E2DE280340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295400"/>
            <a:ext cx="6825570" cy="51233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3029871-8FB7-024D-AE9D-DE665C88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7826"/>
            <a:ext cx="8753224" cy="46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4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F5C30-2D44-4046-BB47-48AF3E69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7B430-4409-A645-B84D-7F993DD4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296"/>
            <a:ext cx="9144000" cy="4351408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F0F5E3A8-21EA-4048-8651-8DBC069AC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51375"/>
            <a:ext cx="7425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1. SaaS</a:t>
            </a: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B850B33-F3EE-6245-82FB-BC6AE6B2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633724"/>
            <a:ext cx="8382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DC8E7C5D-D55F-9447-9DB8-AC42B0FD9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651374"/>
            <a:ext cx="12522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2. </a:t>
            </a:r>
            <a:r>
              <a:rPr lang="zh-TW" altLang="en-US" sz="1400" dirty="0">
                <a:solidFill>
                  <a:srgbClr val="CC0000"/>
                </a:solidFill>
                <a:ea typeface="標楷體" panose="02010601000101010101" pitchFamily="2" charset="-120"/>
              </a:rPr>
              <a:t>租用，</a:t>
            </a:r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IaaS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6D8A29EF-EB15-9C43-A2F8-145448BA9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651374"/>
            <a:ext cx="7521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3. PaaS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6BA22F9-9613-4E48-B3FA-2853D670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5" y="1269169"/>
            <a:ext cx="538850" cy="5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13EC6-4C54-9649-B320-ADF77DC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8-3 </a:t>
            </a:r>
            <a:r>
              <a:rPr kumimoji="1" lang="zh-TW" altLang="en-US" dirty="0"/>
              <a:t>物聯網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ED5CF9-20E5-5146-8E03-173CEE634D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物聯網</a:t>
            </a:r>
            <a:r>
              <a:rPr lang="en-US" altLang="zh-TW" dirty="0"/>
              <a:t>(</a:t>
            </a:r>
            <a:r>
              <a:rPr lang="en" altLang="zh-TW" dirty="0"/>
              <a:t>Internet of Things</a:t>
            </a:r>
            <a:r>
              <a:rPr lang="en-US" altLang="zh-TW" dirty="0"/>
              <a:t>, </a:t>
            </a:r>
            <a:r>
              <a:rPr lang="en" altLang="zh-TW" dirty="0"/>
              <a:t>IoT</a:t>
            </a:r>
            <a:r>
              <a:rPr lang="en-US" altLang="zh-TW" dirty="0"/>
              <a:t>)</a:t>
            </a:r>
            <a:r>
              <a:rPr lang="zh-TW" altLang="en-US" dirty="0"/>
              <a:t>：物（</a:t>
            </a:r>
            <a:r>
              <a:rPr lang="en" altLang="zh-TW" dirty="0"/>
              <a:t>Thing</a:t>
            </a:r>
            <a:r>
              <a:rPr lang="zh-TW" altLang="en" dirty="0"/>
              <a:t>）</a:t>
            </a:r>
            <a:r>
              <a:rPr lang="zh-TW" altLang="en-US" dirty="0"/>
              <a:t>與物透過網路相連</a:t>
            </a:r>
            <a:endParaRPr lang="en-US" altLang="zh-TW" dirty="0"/>
          </a:p>
          <a:p>
            <a:pPr lvl="1"/>
            <a:r>
              <a:rPr lang="zh-TW" altLang="en-US" dirty="0"/>
              <a:t>如家電、汽車、環境感測器、生理感測器等之間互聯互通的網路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56C762-B154-0B49-A24F-74C3ADE5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48" y="3048000"/>
            <a:ext cx="3924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92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6A167-5AB8-DB4A-ACB1-19EE1DAA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物聯網：地圖的「即時路況預測」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047352C-9FF9-654A-93DA-D12854FE5A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我們使用手機的導航服務時，</a:t>
            </a:r>
            <a:r>
              <a:rPr lang="en" altLang="zh-TW" dirty="0"/>
              <a:t>App</a:t>
            </a:r>
            <a:r>
              <a:rPr lang="zh-TW" altLang="en-US" dirty="0"/>
              <a:t>會回傳目前的位置資訊到</a:t>
            </a:r>
            <a:r>
              <a:rPr lang="en" altLang="zh-TW" dirty="0"/>
              <a:t>Google</a:t>
            </a:r>
            <a:r>
              <a:rPr lang="zh-TW" altLang="en-US" dirty="0"/>
              <a:t>的伺服器</a:t>
            </a:r>
            <a:endParaRPr lang="en-US" altLang="zh-TW" dirty="0"/>
          </a:p>
          <a:p>
            <a:pPr lvl="1"/>
            <a:r>
              <a:rPr lang="zh-TW" altLang="en-US" dirty="0"/>
              <a:t>計算出每支手機移動的速度，就能分析出即時的交通狀況</a:t>
            </a:r>
          </a:p>
          <a:p>
            <a:endParaRPr kumimoji="1"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6AEC6784-6FE5-C947-96D4-D1E9B160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91" y="2942487"/>
            <a:ext cx="5727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6CCBA-313E-C34C-9385-DA6CB4A3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物聯網的架構－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06DF1F3-33E6-CF4C-807C-9FFB3B3653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3985" y="1412875"/>
            <a:ext cx="679097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9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9BD25-EDDA-1349-843A-34969067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物聯網的架構－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6121E65-3938-454E-9494-AAC8C69230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85925" y="1831181"/>
            <a:ext cx="6007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8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7527B-F852-6E4C-A470-58E012D8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具有智慧的物聯網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AIoT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4D8EA-2DFB-AE41-A154-114A25577A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927" y="1831798"/>
            <a:ext cx="2590800" cy="4824536"/>
          </a:xfrm>
        </p:spPr>
        <p:txBody>
          <a:bodyPr/>
          <a:lstStyle/>
          <a:p>
            <a:r>
              <a:rPr lang="zh-TW" altLang="en-US" dirty="0"/>
              <a:t>跟人工智慧結合，則可成為具有智慧的物聯網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9EB06E-434E-2440-91E6-08F992AE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32" y="1412776"/>
            <a:ext cx="5838416" cy="52578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9D6E8D8-5EFD-174A-B0EA-87485A67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399806"/>
            <a:ext cx="5860196" cy="50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1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F37CE-931A-B643-ACC6-AC191D8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9B6123-278D-E74C-AFA8-CA17B37E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83"/>
            <a:ext cx="9144000" cy="4215234"/>
          </a:xfrm>
          <a:prstGeom prst="rect">
            <a:avLst/>
          </a:prstGeom>
        </p:spPr>
      </p:pic>
      <p:sp>
        <p:nvSpPr>
          <p:cNvPr id="4" name="Text Box 17">
            <a:extLst>
              <a:ext uri="{FF2B5EF4-FFF2-40B4-BE49-F238E27FC236}">
                <a16:creationId xmlns:a16="http://schemas.microsoft.com/office/drawing/2014/main" id="{3484978A-1985-C04C-BE80-2E999C85B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90800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5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5D5DBDF-5FC4-ED48-BFBD-EF5DCF0DD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08" y="5622427"/>
            <a:ext cx="304800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A562FD94-A12B-C341-BA55-564AB87E2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73574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FE66361D-4E88-3B43-9989-BDAD35226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49" y="3805535"/>
            <a:ext cx="3193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1023B5-CBBB-F442-BC7B-0F8E89A8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07" y="1269169"/>
            <a:ext cx="511117" cy="4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22400"/>
            <a:ext cx="8077200" cy="509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04B7C72-AF28-104E-B49A-7ABDC919E92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0" y="1447800"/>
            <a:ext cx="849698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日常的人工智慧應用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AE47D5-DA4C-CE45-8110-CD77EBA1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26631"/>
            <a:ext cx="5181600" cy="53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日常的人工智慧應用－智慧搜尋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A2CA674-EDA3-9F40-8846-D8310ACE89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2119" y="1412875"/>
            <a:ext cx="509471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6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日常的人工智慧應用－智慧翻譯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24A1B7-0D57-C84F-9295-ECAB5DBFA9F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39191"/>
            <a:ext cx="8153400" cy="33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日常的人工智慧應用－圖片識別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3D3CE01-89DF-804E-99AD-481FCA3429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68178"/>
            <a:ext cx="8153400" cy="43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日常的人工智慧應用－其他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語音及手寫識別</a:t>
            </a:r>
            <a:r>
              <a:rPr lang="zh-TW" altLang="en-US" dirty="0"/>
              <a:t>：</a:t>
            </a:r>
            <a:r>
              <a:rPr lang="en" altLang="zh-TW" dirty="0"/>
              <a:t>Google</a:t>
            </a:r>
            <a:r>
              <a:rPr lang="zh-TW" altLang="en-US" dirty="0"/>
              <a:t>搜尋、</a:t>
            </a:r>
            <a:r>
              <a:rPr lang="en" altLang="zh-TW" dirty="0"/>
              <a:t>Google</a:t>
            </a:r>
            <a:r>
              <a:rPr lang="zh-TW" altLang="en-US" dirty="0"/>
              <a:t>翻譯；手機上的手寫輸入也十分普及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人臉識別</a:t>
            </a:r>
            <a:r>
              <a:rPr lang="zh-TW" altLang="en-US" dirty="0"/>
              <a:t>：</a:t>
            </a:r>
            <a:r>
              <a:rPr lang="en" altLang="zh-TW" dirty="0"/>
              <a:t>Facebook</a:t>
            </a:r>
            <a:r>
              <a:rPr lang="zh-TW" altLang="en-US" dirty="0"/>
              <a:t>利用人臉辨識功能找出照片中的人臉並顯示名字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聊天機器人</a:t>
            </a:r>
            <a:r>
              <a:rPr lang="zh-TW" altLang="en-US" dirty="0"/>
              <a:t>：模擬人類，進行互動式對話</a:t>
            </a:r>
            <a:endParaRPr lang="en-US" altLang="zh-TW" dirty="0"/>
          </a:p>
          <a:p>
            <a:pPr lvl="1"/>
            <a:r>
              <a:rPr lang="en" altLang="zh-TW" dirty="0"/>
              <a:t>Apple</a:t>
            </a:r>
            <a:r>
              <a:rPr lang="zh-TW" altLang="en-US" dirty="0"/>
              <a:t>的</a:t>
            </a:r>
            <a:r>
              <a:rPr lang="en" altLang="zh-TW" dirty="0"/>
              <a:t>Siri</a:t>
            </a:r>
            <a:r>
              <a:rPr lang="zh-TW" altLang="en" dirty="0"/>
              <a:t>、</a:t>
            </a:r>
            <a:r>
              <a:rPr lang="en" altLang="zh-TW" dirty="0"/>
              <a:t>Google</a:t>
            </a:r>
            <a:r>
              <a:rPr lang="zh-TW" altLang="en-US" dirty="0"/>
              <a:t>的</a:t>
            </a:r>
            <a:r>
              <a:rPr lang="en" altLang="zh-TW" dirty="0" err="1"/>
              <a:t>Allo</a:t>
            </a:r>
            <a:r>
              <a:rPr lang="zh-TW" altLang="en" dirty="0"/>
              <a:t>、</a:t>
            </a:r>
            <a:r>
              <a:rPr lang="en" altLang="zh-TW" dirty="0"/>
              <a:t>Amazon</a:t>
            </a:r>
            <a:r>
              <a:rPr lang="zh-TW" altLang="en-US" dirty="0"/>
              <a:t>的</a:t>
            </a:r>
            <a:r>
              <a:rPr lang="en" altLang="zh-TW" dirty="0"/>
              <a:t>Alexa</a:t>
            </a:r>
            <a:r>
              <a:rPr lang="zh-TW" altLang="en-US" dirty="0"/>
              <a:t>和微軟的</a:t>
            </a:r>
            <a:r>
              <a:rPr lang="en" altLang="zh-TW" dirty="0"/>
              <a:t>Cortana</a:t>
            </a:r>
            <a:endParaRPr lang="en-US" altLang="zh-TW" dirty="0"/>
          </a:p>
          <a:p>
            <a:pPr lvl="1"/>
            <a:r>
              <a:rPr lang="en" altLang="zh-TW" dirty="0"/>
              <a:t>Facebook Messenger</a:t>
            </a:r>
            <a:r>
              <a:rPr lang="zh-TW" altLang="en" dirty="0"/>
              <a:t>、</a:t>
            </a:r>
            <a:r>
              <a:rPr lang="en" altLang="zh-TW" dirty="0"/>
              <a:t>LINE</a:t>
            </a:r>
            <a:r>
              <a:rPr lang="zh-TW" altLang="en-US" dirty="0"/>
              <a:t>等通訊軟體也陸續開放聊天機器人的功能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358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13474</TotalTime>
  <Words>1173</Words>
  <Application>Microsoft Macintosh PowerPoint</Application>
  <PresentationFormat>如螢幕大小 (4:3)</PresentationFormat>
  <Paragraphs>123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Calibri</vt:lpstr>
      <vt:lpstr>Helvetica</vt:lpstr>
      <vt:lpstr>Times</vt:lpstr>
      <vt:lpstr>Times New Roman</vt:lpstr>
      <vt:lpstr>Tw Cen MT</vt:lpstr>
      <vt:lpstr>Wingdings</vt:lpstr>
      <vt:lpstr>Wingdings 2</vt:lpstr>
      <vt:lpstr>04E78Sample</vt:lpstr>
      <vt:lpstr>第08章　系統平台之未來發展</vt:lpstr>
      <vt:lpstr>第8章　系統平台之未來發展</vt:lpstr>
      <vt:lpstr>第8章　系統平台之未來發展</vt:lpstr>
      <vt:lpstr>8-1　人工智慧</vt:lpstr>
      <vt:lpstr>日常的人工智慧應用</vt:lpstr>
      <vt:lpstr>日常的人工智慧應用－智慧搜尋</vt:lpstr>
      <vt:lpstr>日常的人工智慧應用－智慧翻譯</vt:lpstr>
      <vt:lpstr>日常的人工智慧應用－圖片識別</vt:lpstr>
      <vt:lpstr>日常的人工智慧應用－其他</vt:lpstr>
      <vt:lpstr>人工智慧(Artificial Intelligence,AI)</vt:lpstr>
      <vt:lpstr>人工智慧發展的三波熱潮－第一波</vt:lpstr>
      <vt:lpstr>AI演進的第一階段：黎明期</vt:lpstr>
      <vt:lpstr>人工智慧發展的三波熱潮－第二波</vt:lpstr>
      <vt:lpstr>AI演進的第二階段：機器學習</vt:lpstr>
      <vt:lpstr>人工智慧發展的三波熱潮－第三波</vt:lpstr>
      <vt:lpstr>AI演進的第三階段：深度學習</vt:lpstr>
      <vt:lpstr>人工智慧發展的三波熱潮</vt:lpstr>
      <vt:lpstr>類神經網路(Artificial Neural Network, ANN)</vt:lpstr>
      <vt:lpstr>感知器</vt:lpstr>
      <vt:lpstr>感知器模型</vt:lpstr>
      <vt:lpstr>PowerPoint 簡報</vt:lpstr>
      <vt:lpstr>類神經網路</vt:lpstr>
      <vt:lpstr>機器學習</vt:lpstr>
      <vt:lpstr>深度學習</vt:lpstr>
      <vt:lpstr>目前發展的人工智慧</vt:lpstr>
      <vt:lpstr>人工智慧的發展</vt:lpstr>
      <vt:lpstr>實例演練－深度學習的體驗 (1/5)</vt:lpstr>
      <vt:lpstr>實例演練－深度學習的體驗 (2/5)</vt:lpstr>
      <vt:lpstr>實例演練－深度學習的體驗 (3/5)</vt:lpstr>
      <vt:lpstr>實例演練－深度學習的體驗 (4/5)</vt:lpstr>
      <vt:lpstr>實例演練－深度學習的體驗 (5/5)</vt:lpstr>
      <vt:lpstr>PowerPoint 簡報</vt:lpstr>
      <vt:lpstr>8-2　雲端運算</vt:lpstr>
      <vt:lpstr>PowerPoint 簡報</vt:lpstr>
      <vt:lpstr>資料中心</vt:lpstr>
      <vt:lpstr>雲端運算平台架構</vt:lpstr>
      <vt:lpstr>軟體即服務(SaaS, Software as a Service)</vt:lpstr>
      <vt:lpstr>平台即服務(PaaS, Platform as a Service)</vt:lpstr>
      <vt:lpstr>基礎架構即服務(IaaS, Infrastructure as a Service)</vt:lpstr>
      <vt:lpstr>具有巨量資料的智慧雲端</vt:lpstr>
      <vt:lpstr>PowerPoint 簡報</vt:lpstr>
      <vt:lpstr>8-3 物聯網</vt:lpstr>
      <vt:lpstr>物聯網：地圖的「即時路況預測」</vt:lpstr>
      <vt:lpstr>物聯網的架構－1</vt:lpstr>
      <vt:lpstr>物聯網的架構－2</vt:lpstr>
      <vt:lpstr>具有智慧的物聯網 AIoT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457</cp:revision>
  <cp:lastPrinted>2019-03-05T08:07:49Z</cp:lastPrinted>
  <dcterms:created xsi:type="dcterms:W3CDTF">2012-12-17T09:47:55Z</dcterms:created>
  <dcterms:modified xsi:type="dcterms:W3CDTF">2019-09-02T00:02:36Z</dcterms:modified>
</cp:coreProperties>
</file>